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89" r:id="rId2"/>
    <p:sldId id="290" r:id="rId3"/>
    <p:sldId id="308" r:id="rId4"/>
    <p:sldId id="301" r:id="rId5"/>
    <p:sldId id="260" r:id="rId6"/>
    <p:sldId id="261" r:id="rId7"/>
    <p:sldId id="302" r:id="rId8"/>
    <p:sldId id="297" r:id="rId9"/>
    <p:sldId id="300" r:id="rId10"/>
    <p:sldId id="309" r:id="rId11"/>
    <p:sldId id="266" r:id="rId12"/>
    <p:sldId id="312" r:id="rId13"/>
    <p:sldId id="311" r:id="rId14"/>
    <p:sldId id="313" r:id="rId15"/>
    <p:sldId id="314" r:id="rId16"/>
    <p:sldId id="315" r:id="rId17"/>
    <p:sldId id="271" r:id="rId18"/>
    <p:sldId id="316" r:id="rId19"/>
    <p:sldId id="281" r:id="rId20"/>
    <p:sldId id="270" r:id="rId21"/>
    <p:sldId id="283" r:id="rId22"/>
    <p:sldId id="282" r:id="rId23"/>
    <p:sldId id="284" r:id="rId24"/>
    <p:sldId id="317" r:id="rId25"/>
    <p:sldId id="318" r:id="rId26"/>
    <p:sldId id="277" r:id="rId27"/>
    <p:sldId id="322" r:id="rId28"/>
    <p:sldId id="319" r:id="rId29"/>
    <p:sldId id="286" r:id="rId30"/>
    <p:sldId id="278" r:id="rId31"/>
    <p:sldId id="285" r:id="rId32"/>
    <p:sldId id="287" r:id="rId33"/>
    <p:sldId id="323" r:id="rId34"/>
    <p:sldId id="324" r:id="rId35"/>
    <p:sldId id="325" r:id="rId36"/>
    <p:sldId id="279" r:id="rId37"/>
    <p:sldId id="288" r:id="rId38"/>
    <p:sldId id="272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I_aulaC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1" autoAdjust="0"/>
    <p:restoredTop sz="94636" autoAdjust="0"/>
  </p:normalViewPr>
  <p:slideViewPr>
    <p:cSldViewPr>
      <p:cViewPr>
        <p:scale>
          <a:sx n="80" d="100"/>
          <a:sy n="80" d="100"/>
        </p:scale>
        <p:origin x="-165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C2079-B291-4322-983F-E2FEA8333CF1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B975C-C804-4255-A5B2-A84040FA5B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51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87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Non aprire nuove conversazioni,</a:t>
            </a:r>
            <a:r>
              <a:rPr lang="it-IT" baseline="0" dirty="0" smtClean="0"/>
              <a:t> </a:t>
            </a:r>
          </a:p>
          <a:p>
            <a:r>
              <a:rPr lang="it-IT" baseline="0" dirty="0" smtClean="0"/>
              <a:t>Rispondere all’ultimo commento oppure direttamente al docente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589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Non aprire nuove conversazioni,</a:t>
            </a:r>
            <a:r>
              <a:rPr lang="it-IT" baseline="0" dirty="0" smtClean="0"/>
              <a:t> </a:t>
            </a:r>
          </a:p>
          <a:p>
            <a:r>
              <a:rPr lang="it-IT" baseline="0" dirty="0" smtClean="0"/>
              <a:t>Rispondere all’ultimo commento oppure direttamente al docente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589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 barre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4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4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elly.foodscience.unipr.it</a:t>
            </a:r>
            <a:r>
              <a:rPr lang="it-IT" dirty="0" smtClean="0"/>
              <a:t> schermata di login</a:t>
            </a:r>
          </a:p>
          <a:p>
            <a:r>
              <a:rPr lang="it-IT" dirty="0" smtClean="0"/>
              <a:t>Mettere qualcosa</a:t>
            </a:r>
            <a:r>
              <a:rPr lang="it-IT" baseline="0" dirty="0" smtClean="0"/>
              <a:t> su login ospiti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7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elly.foodscience.unipr.it</a:t>
            </a:r>
            <a:r>
              <a:rPr lang="it-IT" dirty="0" smtClean="0"/>
              <a:t> schermata di login</a:t>
            </a:r>
          </a:p>
          <a:p>
            <a:r>
              <a:rPr lang="it-IT" dirty="0" smtClean="0"/>
              <a:t>Mettere qualcosa</a:t>
            </a:r>
            <a:r>
              <a:rPr lang="it-IT" baseline="0" dirty="0" smtClean="0"/>
              <a:t> su login ospiti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7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 barre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4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 barre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40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 barre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40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 barre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40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 barre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4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 barre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75C-C804-4255-A5B2-A84040FA5B1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64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CBCB2-BEA1-42F7-82BD-1DA36AA2196E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ECBCB2-BEA1-42F7-82BD-1DA36AA2196E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17A3E3D-EFF8-4E2A-9E4D-36FDAFDD43C5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5229200"/>
            <a:ext cx="1440160" cy="1440160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259632" y="2204864"/>
            <a:ext cx="763284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smtClean="0"/>
              <a:t>I PORTALI ELLY: </a:t>
            </a:r>
          </a:p>
          <a:p>
            <a:pPr algn="ctr"/>
            <a:r>
              <a:rPr lang="it-IT" sz="3600" b="1" smtClean="0"/>
              <a:t>INTRODUZIONE</a:t>
            </a:r>
            <a:endParaRPr lang="it-IT" sz="3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59632" y="566124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Per informazioni: </a:t>
            </a:r>
            <a:r>
              <a:rPr lang="it-IT" sz="2400" b="1" dirty="0" smtClean="0"/>
              <a:t>supporto.elly@unipr.it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6896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GESTIRE IL PROPRIO CORSO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0" y="1684928"/>
            <a:ext cx="8070844" cy="34881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" y="1556792"/>
            <a:ext cx="9144000" cy="503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1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MIO CORSO: come si presenta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5" name="Segnaposto contenuto 4" descr="Schermata 11-2457352 alle 12.57.45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2897" r="2022"/>
          <a:stretch/>
        </p:blipFill>
        <p:spPr>
          <a:xfrm>
            <a:off x="1014805" y="1340768"/>
            <a:ext cx="8115132" cy="4525594"/>
          </a:xfrm>
        </p:spPr>
      </p:pic>
    </p:spTree>
    <p:extLst>
      <p:ext uri="{BB962C8B-B14F-4D97-AF65-F5344CB8AC3E}">
        <p14:creationId xmlns:p14="http://schemas.microsoft.com/office/powerpoint/2010/main" val="33953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IL MIO CORSO: barra laterale </a:t>
            </a:r>
            <a:r>
              <a:rPr lang="it-IT" dirty="0" err="1" smtClean="0"/>
              <a:t>sx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0" y="4005064"/>
            <a:ext cx="3347864" cy="1584176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2000" dirty="0" smtClean="0"/>
              <a:t>Il link «partecipanti» mostra l’elenco di tutti gli utenti che hanno visitato la pagina del corso (iscritti)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" y="908720"/>
            <a:ext cx="6912768" cy="27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3635896" y="977877"/>
            <a:ext cx="5148064" cy="176482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2000" dirty="0" smtClean="0">
                <a:solidFill>
                  <a:srgbClr val="FF0000"/>
                </a:solidFill>
              </a:rPr>
              <a:t>Blocco di NAVIGAZIONE:</a:t>
            </a:r>
          </a:p>
          <a:p>
            <a:endParaRPr lang="it-IT" sz="2000" dirty="0" smtClean="0"/>
          </a:p>
          <a:p>
            <a:r>
              <a:rPr lang="it-IT" sz="2000" dirty="0" smtClean="0"/>
              <a:t>mostra l’elenco degli argomenti caricati sul proprio corso, in ordine di apparizione, sotto il codice automatico del corso.</a:t>
            </a:r>
          </a:p>
        </p:txBody>
      </p:sp>
      <p:sp>
        <p:nvSpPr>
          <p:cNvPr id="11" name="Ovale 10"/>
          <p:cNvSpPr/>
          <p:nvPr/>
        </p:nvSpPr>
        <p:spPr>
          <a:xfrm>
            <a:off x="323528" y="2961581"/>
            <a:ext cx="864096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7504" y="1844824"/>
            <a:ext cx="2160240" cy="17700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endCxn id="8" idx="1"/>
          </p:cNvCxnSpPr>
          <p:nvPr/>
        </p:nvCxnSpPr>
        <p:spPr>
          <a:xfrm flipV="1">
            <a:off x="2267744" y="1860292"/>
            <a:ext cx="1368152" cy="8695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11" idx="5"/>
            <a:endCxn id="10" idx="0"/>
          </p:cNvCxnSpPr>
          <p:nvPr/>
        </p:nvCxnSpPr>
        <p:spPr>
          <a:xfrm>
            <a:off x="1061080" y="3145969"/>
            <a:ext cx="612852" cy="85909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69" y="2852312"/>
            <a:ext cx="4563487" cy="396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6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IL MIO CORSO: barra laterale </a:t>
            </a:r>
            <a:r>
              <a:rPr lang="it-IT" dirty="0" err="1" smtClean="0"/>
              <a:t>sx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18" y="1052736"/>
            <a:ext cx="3274716" cy="511256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4788024" y="1414043"/>
            <a:ext cx="3888432" cy="4175197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dirty="0" smtClean="0">
                <a:solidFill>
                  <a:srgbClr val="FF0000"/>
                </a:solidFill>
              </a:rPr>
              <a:t>Blocco di </a:t>
            </a:r>
            <a:r>
              <a:rPr lang="it-IT" dirty="0" smtClean="0">
                <a:solidFill>
                  <a:srgbClr val="FF0000"/>
                </a:solidFill>
              </a:rPr>
              <a:t>AMMINISTRAZIONE DEL CORSO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/>
          </a:p>
          <a:p>
            <a:r>
              <a:rPr lang="it-IT" dirty="0" smtClean="0"/>
              <a:t>Permette di amministrare il proprio corso con azioni specifiche come, a titolo di esempio:</a:t>
            </a:r>
          </a:p>
          <a:p>
            <a:pPr marL="571500" indent="-571500">
              <a:buFontTx/>
              <a:buChar char="-"/>
            </a:pPr>
            <a:r>
              <a:rPr lang="it-IT" dirty="0" smtClean="0"/>
              <a:t>Modifica delle impostazioni</a:t>
            </a:r>
          </a:p>
          <a:p>
            <a:pPr marL="571500" indent="-571500">
              <a:buFontTx/>
              <a:buChar char="-"/>
            </a:pPr>
            <a:r>
              <a:rPr lang="it-IT" dirty="0" smtClean="0"/>
              <a:t>Modifica ruolo degli utenti</a:t>
            </a:r>
          </a:p>
          <a:p>
            <a:pPr marL="571500" indent="-571500">
              <a:buFontTx/>
              <a:buChar char="-"/>
            </a:pPr>
            <a:r>
              <a:rPr lang="it-IT" dirty="0" smtClean="0"/>
              <a:t>Estrazione di statistiche di accesso e attività</a:t>
            </a:r>
          </a:p>
          <a:p>
            <a:pPr marL="571500" indent="-571500">
              <a:buFontTx/>
              <a:buChar char="-"/>
            </a:pPr>
            <a:r>
              <a:rPr lang="it-IT" dirty="0" smtClean="0"/>
              <a:t>Analisi attività di test/quiz</a:t>
            </a:r>
          </a:p>
          <a:p>
            <a:pPr marL="571500" indent="-571500">
              <a:buFontTx/>
              <a:buChar char="-"/>
            </a:pPr>
            <a:r>
              <a:rPr lang="it-IT" dirty="0" smtClean="0"/>
              <a:t>Backup e ripristino</a:t>
            </a:r>
          </a:p>
          <a:p>
            <a:pPr marL="571500" indent="-571500">
              <a:buFontTx/>
              <a:buChar char="-"/>
            </a:pPr>
            <a:r>
              <a:rPr lang="it-IT" dirty="0" smtClean="0"/>
              <a:t>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09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IL MIO CORSO: IMPOSTAZIONI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2444506" cy="38164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64" y="908720"/>
            <a:ext cx="5180344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93837"/>
            <a:ext cx="5112213" cy="305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e 7"/>
          <p:cNvSpPr/>
          <p:nvPr/>
        </p:nvSpPr>
        <p:spPr>
          <a:xfrm>
            <a:off x="179512" y="2348880"/>
            <a:ext cx="864096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763688" y="370072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Non inserire testo qui!</a:t>
            </a:r>
            <a:endParaRPr lang="it-IT" dirty="0">
              <a:solidFill>
                <a:srgbClr val="00B0F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4021144" y="3429000"/>
            <a:ext cx="1414952" cy="45639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716888" y="4070058"/>
            <a:ext cx="227904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064064" y="908720"/>
            <a:ext cx="5252352" cy="58436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1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0" y="980728"/>
            <a:ext cx="276868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IL MIO CORSO: UTENTI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133156" y="1988840"/>
            <a:ext cx="864096" cy="28803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068960"/>
            <a:ext cx="8911103" cy="3312368"/>
          </a:xfrm>
          <a:prstGeom prst="rect">
            <a:avLst/>
          </a:prstGeom>
          <a:noFill/>
          <a:ln w="38100">
            <a:solidFill>
              <a:srgbClr val="6FC7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323528" y="2420888"/>
            <a:ext cx="864096" cy="0"/>
          </a:xfrm>
          <a:prstGeom prst="line">
            <a:avLst/>
          </a:prstGeom>
          <a:ln w="28575">
            <a:solidFill>
              <a:srgbClr val="6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755576" y="2420888"/>
            <a:ext cx="241676" cy="648072"/>
          </a:xfrm>
          <a:prstGeom prst="line">
            <a:avLst/>
          </a:prstGeom>
          <a:ln w="28575">
            <a:solidFill>
              <a:srgbClr val="6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0" y="980728"/>
            <a:ext cx="276868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IL MIO CORSO: UTENTI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133156" y="1988840"/>
            <a:ext cx="864096" cy="21602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467544" y="2636912"/>
            <a:ext cx="864096" cy="0"/>
          </a:xfrm>
          <a:prstGeom prst="line">
            <a:avLst/>
          </a:prstGeom>
          <a:ln w="28575">
            <a:solidFill>
              <a:srgbClr val="6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1314260" y="1988840"/>
            <a:ext cx="2376264" cy="648072"/>
          </a:xfrm>
          <a:prstGeom prst="line">
            <a:avLst/>
          </a:prstGeom>
          <a:ln w="28575">
            <a:solidFill>
              <a:srgbClr val="6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4574456" cy="3066237"/>
          </a:xfrm>
          <a:prstGeom prst="rect">
            <a:avLst/>
          </a:prstGeom>
          <a:noFill/>
          <a:ln w="28575">
            <a:solidFill>
              <a:srgbClr val="6FC7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06084"/>
            <a:ext cx="4574456" cy="2635284"/>
          </a:xfrm>
          <a:prstGeom prst="rect">
            <a:avLst/>
          </a:prstGeom>
          <a:noFill/>
          <a:ln w="28575">
            <a:solidFill>
              <a:srgbClr val="6FC7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7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1448481798_jp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84984"/>
            <a:ext cx="1235271" cy="1235271"/>
          </a:xfrm>
          <a:prstGeom prst="rect">
            <a:avLst/>
          </a:prstGeom>
        </p:spPr>
      </p:pic>
      <p:pic>
        <p:nvPicPr>
          <p:cNvPr id="6" name="Immagine 5" descr="1448481756_docx_m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93096"/>
            <a:ext cx="1061721" cy="1061721"/>
          </a:xfrm>
          <a:prstGeom prst="rect">
            <a:avLst/>
          </a:prstGeom>
        </p:spPr>
      </p:pic>
      <p:pic>
        <p:nvPicPr>
          <p:cNvPr id="9" name="Immagine 8" descr="1448481790_pd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085184"/>
            <a:ext cx="1219792" cy="121979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MIO CORSO: cosa posso fare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403648" y="2132856"/>
            <a:ext cx="7498080" cy="3133328"/>
          </a:xfrm>
        </p:spPr>
        <p:txBody>
          <a:bodyPr/>
          <a:lstStyle/>
          <a:p>
            <a:r>
              <a:rPr lang="it-IT" dirty="0" smtClean="0"/>
              <a:t>Forum</a:t>
            </a:r>
          </a:p>
          <a:p>
            <a:endParaRPr lang="it-IT" dirty="0" smtClean="0"/>
          </a:p>
          <a:p>
            <a:r>
              <a:rPr lang="it-IT" dirty="0" smtClean="0"/>
              <a:t>Caricamento materiali</a:t>
            </a:r>
          </a:p>
          <a:p>
            <a:endParaRPr lang="it-IT" dirty="0"/>
          </a:p>
        </p:txBody>
      </p:sp>
      <p:pic>
        <p:nvPicPr>
          <p:cNvPr id="8" name="Immagine 7" descr="1448481818_av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60848"/>
            <a:ext cx="1027668" cy="1027668"/>
          </a:xfrm>
          <a:prstGeom prst="rect">
            <a:avLst/>
          </a:prstGeom>
        </p:spPr>
      </p:pic>
      <p:pic>
        <p:nvPicPr>
          <p:cNvPr id="7" name="Immagine 6" descr="1448481778_pptx_wi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64904"/>
            <a:ext cx="1161034" cy="1161034"/>
          </a:xfrm>
          <a:prstGeom prst="rect">
            <a:avLst/>
          </a:prstGeom>
        </p:spPr>
      </p:pic>
      <p:pic>
        <p:nvPicPr>
          <p:cNvPr id="11" name="Immagine 10" descr="1448482257_help_forum-l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1337568" cy="133756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419872" y="1772816"/>
            <a:ext cx="576064" cy="432048"/>
          </a:xfrm>
          <a:prstGeom prst="rect">
            <a:avLst/>
          </a:prstGeom>
          <a:solidFill>
            <a:schemeClr val="accent1">
              <a:tint val="92000"/>
              <a:satMod val="1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---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83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COMUNICARE CON GLI STUDENTI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60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FORUM NEWS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7" name="Segnaposto contenuto 4" descr="Schermata 11-2457352 alle 12.57.45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2897" r="2022"/>
          <a:stretch/>
        </p:blipFill>
        <p:spPr>
          <a:xfrm>
            <a:off x="1014805" y="1340768"/>
            <a:ext cx="8115132" cy="4525594"/>
          </a:xfrm>
        </p:spPr>
      </p:pic>
      <p:sp>
        <p:nvSpPr>
          <p:cNvPr id="8" name="Ovale 7"/>
          <p:cNvSpPr/>
          <p:nvPr/>
        </p:nvSpPr>
        <p:spPr>
          <a:xfrm>
            <a:off x="3275856" y="1916832"/>
            <a:ext cx="1152128" cy="432048"/>
          </a:xfrm>
          <a:prstGeom prst="ellipse">
            <a:avLst/>
          </a:prstGeom>
          <a:noFill/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>
            <a:off x="4427984" y="2132856"/>
            <a:ext cx="576064" cy="21602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Schermata 2015-12-01 alle 09.32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2420888"/>
            <a:ext cx="7056785" cy="3240360"/>
          </a:xfrm>
          <a:prstGeom prst="rect">
            <a:avLst/>
          </a:prstGeom>
          <a:ln w="38100" cmpd="sng">
            <a:solidFill>
              <a:srgbClr val="3891A7"/>
            </a:solidFill>
          </a:ln>
        </p:spPr>
      </p:pic>
    </p:spTree>
    <p:extLst>
      <p:ext uri="{BB962C8B-B14F-4D97-AF65-F5344CB8AC3E}">
        <p14:creationId xmlns:p14="http://schemas.microsoft.com/office/powerpoint/2010/main" val="32147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 cosa parliamo oggi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4619600"/>
          </a:xfrm>
        </p:spPr>
        <p:txBody>
          <a:bodyPr>
            <a:normAutofit/>
          </a:bodyPr>
          <a:lstStyle/>
          <a:p>
            <a:r>
              <a:rPr lang="it-IT" dirty="0" smtClean="0"/>
              <a:t>La piattaforma Elly </a:t>
            </a:r>
            <a:r>
              <a:rPr lang="it-IT" dirty="0" smtClean="0"/>
              <a:t>per i dipartimenti</a:t>
            </a:r>
            <a:endParaRPr lang="it-IT" dirty="0" smtClean="0"/>
          </a:p>
          <a:p>
            <a:r>
              <a:rPr lang="it-IT" dirty="0" smtClean="0"/>
              <a:t>Le funzioni di base: presentazione + simulazione</a:t>
            </a:r>
            <a:r>
              <a:rPr lang="it-IT" dirty="0" smtClean="0"/>
              <a:t>: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Struttura</a:t>
            </a:r>
          </a:p>
          <a:p>
            <a:pPr>
              <a:buFontTx/>
              <a:buChar char="-"/>
            </a:pPr>
            <a:r>
              <a:rPr lang="it-IT" dirty="0" smtClean="0"/>
              <a:t>Gestire il proprio corso</a:t>
            </a:r>
          </a:p>
          <a:p>
            <a:pPr>
              <a:buFontTx/>
              <a:buChar char="-"/>
            </a:pPr>
            <a:r>
              <a:rPr lang="it-IT" dirty="0" smtClean="0"/>
              <a:t>Comunicare con gli studenti</a:t>
            </a:r>
          </a:p>
          <a:p>
            <a:pPr>
              <a:buFontTx/>
              <a:buChar char="-"/>
            </a:pPr>
            <a:r>
              <a:rPr lang="it-IT" dirty="0" smtClean="0"/>
              <a:t>Caricare materiali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95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FORUM NEWS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4800600"/>
          </a:xfrm>
        </p:spPr>
        <p:txBody>
          <a:bodyPr>
            <a:normAutofit/>
          </a:bodyPr>
          <a:lstStyle/>
          <a:p>
            <a:r>
              <a:rPr lang="it-IT" dirty="0" smtClean="0"/>
              <a:t>Crea nuovo argomento</a:t>
            </a:r>
            <a:endParaRPr lang="it-IT" dirty="0" smtClean="0">
              <a:hlinkClick r:id="rId3" action="ppaction://hlinksldjump"/>
            </a:endParaRPr>
          </a:p>
          <a:p>
            <a:r>
              <a:rPr lang="it-IT" dirty="0" smtClean="0"/>
              <a:t>Allegati</a:t>
            </a:r>
          </a:p>
          <a:p>
            <a:r>
              <a:rPr lang="it-IT" dirty="0" smtClean="0"/>
              <a:t>Modifica argomento inserito (30 minuti)</a:t>
            </a:r>
          </a:p>
          <a:p>
            <a:r>
              <a:rPr lang="it-IT" dirty="0" smtClean="0"/>
              <a:t>Sottoscrizione</a:t>
            </a:r>
          </a:p>
          <a:p>
            <a:pPr marL="82296" indent="0">
              <a:buNone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5" name="Immagine 4" descr="Schermata 11-2457352 alle 13.30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76" y="3501008"/>
            <a:ext cx="7995428" cy="23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5" name="Immagine 4" descr="Schermata 2015-12-01 alle 09.55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7680339" cy="6858000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1979712" y="908720"/>
            <a:ext cx="864096" cy="504056"/>
          </a:xfrm>
          <a:prstGeom prst="ellipse">
            <a:avLst/>
          </a:prstGeom>
          <a:noFill/>
          <a:ln>
            <a:solidFill>
              <a:srgbClr val="C32D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979712" y="4005064"/>
            <a:ext cx="864096" cy="504056"/>
          </a:xfrm>
          <a:prstGeom prst="ellipse">
            <a:avLst/>
          </a:prstGeom>
          <a:noFill/>
          <a:ln>
            <a:solidFill>
              <a:srgbClr val="C32D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85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5" name="Immagine 4" descr="Schermata 2015-12-01 alle 09.55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7680339" cy="6858000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H="1">
            <a:off x="2627784" y="1268760"/>
            <a:ext cx="1296144" cy="504056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chermata 2015-12-01 alle 09.53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837932"/>
            <a:ext cx="9036496" cy="5025399"/>
          </a:xfrm>
          <a:prstGeom prst="rect">
            <a:avLst/>
          </a:prstGeom>
          <a:ln w="28575" cmpd="sng">
            <a:solidFill>
              <a:srgbClr val="C32D2E"/>
            </a:solidFill>
          </a:ln>
        </p:spPr>
      </p:pic>
    </p:spTree>
    <p:extLst>
      <p:ext uri="{BB962C8B-B14F-4D97-AF65-F5344CB8AC3E}">
        <p14:creationId xmlns:p14="http://schemas.microsoft.com/office/powerpoint/2010/main" val="42440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5" name="Immagine 4" descr="Schermata 2015-12-01 alle 09.55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7680339" cy="6858000"/>
          </a:xfrm>
          <a:prstGeom prst="rect">
            <a:avLst/>
          </a:prstGeom>
        </p:spPr>
      </p:pic>
      <p:pic>
        <p:nvPicPr>
          <p:cNvPr id="2" name="Immagine 1" descr="Schermata 2015-12-01 alle 09.54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54881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V="1">
            <a:off x="2627784" y="4581128"/>
            <a:ext cx="1512168" cy="648072"/>
          </a:xfrm>
          <a:prstGeom prst="straightConnector1">
            <a:avLst/>
          </a:prstGeom>
          <a:ln>
            <a:solidFill>
              <a:srgbClr val="C32D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827584" y="2924944"/>
            <a:ext cx="1872208" cy="0"/>
          </a:xfrm>
          <a:prstGeom prst="line">
            <a:avLst/>
          </a:prstGeom>
          <a:ln>
            <a:solidFill>
              <a:srgbClr val="C32D2E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ccia destra 10"/>
          <p:cNvSpPr/>
          <p:nvPr/>
        </p:nvSpPr>
        <p:spPr>
          <a:xfrm>
            <a:off x="1619672" y="3501008"/>
            <a:ext cx="720080" cy="144016"/>
          </a:xfrm>
          <a:prstGeom prst="rightArrow">
            <a:avLst/>
          </a:prstGeom>
          <a:solidFill>
            <a:srgbClr val="6FC74A"/>
          </a:solidFill>
          <a:ln>
            <a:solidFill>
              <a:srgbClr val="6FC7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395536" y="404664"/>
            <a:ext cx="1872208" cy="0"/>
          </a:xfrm>
          <a:prstGeom prst="line">
            <a:avLst/>
          </a:prstGeom>
          <a:ln>
            <a:solidFill>
              <a:srgbClr val="C32D2E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MATERIALI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395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CARICAMENTO MATERIALI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800600"/>
          </a:xfrm>
        </p:spPr>
        <p:txBody>
          <a:bodyPr/>
          <a:lstStyle/>
          <a:p>
            <a:r>
              <a:rPr lang="it-IT" dirty="0" smtClean="0"/>
              <a:t>1- “Attiva modifica” (bottone in alto a destra)</a:t>
            </a:r>
          </a:p>
          <a:p>
            <a:r>
              <a:rPr lang="it-IT" dirty="0" smtClean="0"/>
              <a:t>2 - “Aggiungi risorsa” (presente in ogni argomento)</a:t>
            </a:r>
          </a:p>
          <a:p>
            <a:r>
              <a:rPr lang="it-IT" dirty="0" smtClean="0"/>
              <a:t>3 - scegliere attività o risorsa messe a disposizione (menu a tendina)</a:t>
            </a:r>
          </a:p>
          <a:p>
            <a:r>
              <a:rPr lang="it-IT" dirty="0" smtClean="0"/>
              <a:t>4 - inserire il file da caricare</a:t>
            </a:r>
          </a:p>
          <a:p>
            <a:r>
              <a:rPr lang="it-IT" dirty="0" smtClean="0"/>
              <a:t>5 - salvare</a:t>
            </a:r>
            <a:endParaRPr lang="it-IT" dirty="0"/>
          </a:p>
        </p:txBody>
      </p:sp>
      <p:sp>
        <p:nvSpPr>
          <p:cNvPr id="7" name="Freccia curva 6"/>
          <p:cNvSpPr/>
          <p:nvPr/>
        </p:nvSpPr>
        <p:spPr>
          <a:xfrm rot="5400000">
            <a:off x="6588224" y="4221088"/>
            <a:ext cx="720080" cy="115212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>
            <a:hlinkClick r:id="" action="ppaction://hlinkshowjump?jump=nextslide"/>
          </p:cNvPr>
          <p:cNvSpPr/>
          <p:nvPr/>
        </p:nvSpPr>
        <p:spPr>
          <a:xfrm>
            <a:off x="6660232" y="5301208"/>
            <a:ext cx="151216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21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CARICAMENTO MATERIALI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9031564" cy="39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732240" y="5733256"/>
            <a:ext cx="2232248" cy="738664"/>
          </a:xfrm>
          <a:prstGeom prst="rect">
            <a:avLst/>
          </a:prstGeom>
          <a:noFill/>
          <a:ln w="19050">
            <a:solidFill>
              <a:srgbClr val="6FC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Il pulsante «attiva modifica/termina modifica» per iniziare a caricare</a:t>
            </a:r>
            <a:endParaRPr lang="it-IT" sz="1400" dirty="0"/>
          </a:p>
        </p:txBody>
      </p:sp>
      <p:cxnSp>
        <p:nvCxnSpPr>
          <p:cNvPr id="9" name="Connettore 1 8"/>
          <p:cNvCxnSpPr>
            <a:endCxn id="4" idx="0"/>
          </p:cNvCxnSpPr>
          <p:nvPr/>
        </p:nvCxnSpPr>
        <p:spPr>
          <a:xfrm flipH="1">
            <a:off x="7848364" y="1844824"/>
            <a:ext cx="540060" cy="3888432"/>
          </a:xfrm>
          <a:prstGeom prst="line">
            <a:avLst/>
          </a:prstGeom>
          <a:ln w="19050">
            <a:solidFill>
              <a:srgbClr val="6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79512" y="5733256"/>
            <a:ext cx="2232248" cy="954107"/>
          </a:xfrm>
          <a:prstGeom prst="rect">
            <a:avLst/>
          </a:prstGeom>
          <a:noFill/>
          <a:ln w="19050">
            <a:solidFill>
              <a:srgbClr val="6FC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Il pulsante «rotellina» per cambiare nome all’argomento e stabilire le caratteristiche base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63888" y="5733256"/>
            <a:ext cx="2232248" cy="954107"/>
          </a:xfrm>
          <a:prstGeom prst="rect">
            <a:avLst/>
          </a:prstGeom>
          <a:noFill/>
          <a:ln w="19050">
            <a:solidFill>
              <a:srgbClr val="6FC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Il pulsante «aggiungi un’attività o risorsa» per scegliere cosa caricare dentro ogni argomento</a:t>
            </a:r>
            <a:endParaRPr lang="it-IT" sz="1400" dirty="0"/>
          </a:p>
        </p:txBody>
      </p:sp>
      <p:cxnSp>
        <p:nvCxnSpPr>
          <p:cNvPr id="15" name="Connettore 1 14"/>
          <p:cNvCxnSpPr>
            <a:endCxn id="11" idx="0"/>
          </p:cNvCxnSpPr>
          <p:nvPr/>
        </p:nvCxnSpPr>
        <p:spPr>
          <a:xfrm flipH="1">
            <a:off x="1295636" y="3212976"/>
            <a:ext cx="1404156" cy="2520280"/>
          </a:xfrm>
          <a:prstGeom prst="line">
            <a:avLst/>
          </a:prstGeom>
          <a:ln w="19050">
            <a:solidFill>
              <a:srgbClr val="6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4551278" y="3549279"/>
            <a:ext cx="1100842" cy="2194036"/>
          </a:xfrm>
          <a:prstGeom prst="line">
            <a:avLst/>
          </a:prstGeom>
          <a:ln w="19050">
            <a:solidFill>
              <a:srgbClr val="6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8118394" y="1340768"/>
            <a:ext cx="846094" cy="576064"/>
          </a:xfrm>
          <a:prstGeom prst="ellipse">
            <a:avLst/>
          </a:prstGeom>
          <a:noFill/>
          <a:ln>
            <a:solidFill>
              <a:srgbClr val="6FC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2411760" y="2636912"/>
            <a:ext cx="288032" cy="360040"/>
          </a:xfrm>
          <a:prstGeom prst="ellipse">
            <a:avLst/>
          </a:prstGeom>
          <a:noFill/>
          <a:ln w="19050">
            <a:solidFill>
              <a:srgbClr val="6FC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>
            <a:stCxn id="21" idx="2"/>
          </p:cNvCxnSpPr>
          <p:nvPr/>
        </p:nvCxnSpPr>
        <p:spPr>
          <a:xfrm flipH="1">
            <a:off x="1619672" y="2816932"/>
            <a:ext cx="792088" cy="972108"/>
          </a:xfrm>
          <a:prstGeom prst="line">
            <a:avLst/>
          </a:prstGeom>
          <a:ln w="19050">
            <a:solidFill>
              <a:srgbClr val="6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413538" y="3789040"/>
            <a:ext cx="1602178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6FC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Pulsante per spostare gli argomenti in alto/basso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732913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20" grpId="0" animBg="1"/>
      <p:bldP spid="21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CARICAMENTO MATERIALI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9031564" cy="39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e 20"/>
          <p:cNvSpPr/>
          <p:nvPr/>
        </p:nvSpPr>
        <p:spPr>
          <a:xfrm>
            <a:off x="2411760" y="2636912"/>
            <a:ext cx="288032" cy="360040"/>
          </a:xfrm>
          <a:prstGeom prst="ellipse">
            <a:avLst/>
          </a:prstGeom>
          <a:noFill/>
          <a:ln w="19050">
            <a:solidFill>
              <a:srgbClr val="6FC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1" y="4893208"/>
            <a:ext cx="7634874" cy="1964792"/>
          </a:xfrm>
          <a:prstGeom prst="rect">
            <a:avLst/>
          </a:prstGeom>
          <a:noFill/>
          <a:ln w="28575">
            <a:solidFill>
              <a:srgbClr val="6FC74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139952" y="2810615"/>
            <a:ext cx="3168352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6FC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In fondo a tutti gli argomenti sono presenti due pulsanti «+» e «-» per aumentare o diminuire il numero degli argomenti della pagina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7668344" y="6237312"/>
            <a:ext cx="504056" cy="504056"/>
          </a:xfrm>
          <a:prstGeom prst="ellipse">
            <a:avLst/>
          </a:prstGeom>
          <a:noFill/>
          <a:ln>
            <a:solidFill>
              <a:srgbClr val="6FC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>
            <a:endCxn id="5" idx="1"/>
          </p:cNvCxnSpPr>
          <p:nvPr/>
        </p:nvCxnSpPr>
        <p:spPr>
          <a:xfrm>
            <a:off x="6084168" y="4287943"/>
            <a:ext cx="1657993" cy="2023186"/>
          </a:xfrm>
          <a:prstGeom prst="line">
            <a:avLst/>
          </a:prstGeom>
          <a:ln w="28575">
            <a:solidFill>
              <a:srgbClr val="6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3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CARICAMENTO MATERIALI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7477"/>
            <a:ext cx="8012088" cy="564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8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CARICARE MATERIALI – es. FILE</a:t>
            </a:r>
            <a:endParaRPr lang="it-IT" dirty="0"/>
          </a:p>
        </p:txBody>
      </p:sp>
      <p:pic>
        <p:nvPicPr>
          <p:cNvPr id="4" name="Segnaposto contenuto 3" descr="Schermata 11-2457352 alle 13.37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94" r="-18794"/>
          <a:stretch>
            <a:fillRect/>
          </a:stretch>
        </p:blipFill>
        <p:spPr>
          <a:xfrm>
            <a:off x="705454" y="980728"/>
            <a:ext cx="8438546" cy="5401812"/>
          </a:xfrm>
        </p:spPr>
      </p:pic>
      <p:sp>
        <p:nvSpPr>
          <p:cNvPr id="5" name="Ovale 4"/>
          <p:cNvSpPr/>
          <p:nvPr/>
        </p:nvSpPr>
        <p:spPr>
          <a:xfrm>
            <a:off x="2843808" y="1700808"/>
            <a:ext cx="720080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699792" y="3789040"/>
            <a:ext cx="720080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3491880" y="36450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arentesi graffa aperta 2"/>
          <p:cNvSpPr/>
          <p:nvPr/>
        </p:nvSpPr>
        <p:spPr>
          <a:xfrm>
            <a:off x="1763688" y="4941168"/>
            <a:ext cx="360040" cy="10081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70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11-2457352 alle 13.37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94" r="-18794"/>
          <a:stretch>
            <a:fillRect/>
          </a:stretch>
        </p:blipFill>
        <p:spPr>
          <a:xfrm>
            <a:off x="705454" y="980728"/>
            <a:ext cx="8438546" cy="5401812"/>
          </a:xfrm>
        </p:spPr>
      </p:pic>
      <p:sp>
        <p:nvSpPr>
          <p:cNvPr id="7" name="Rettangolo 6"/>
          <p:cNvSpPr/>
          <p:nvPr/>
        </p:nvSpPr>
        <p:spPr>
          <a:xfrm>
            <a:off x="1907704" y="1412776"/>
            <a:ext cx="5904656" cy="20162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Schermata 2015-12-01 alle 10.4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14142"/>
            <a:ext cx="9075007" cy="5367186"/>
          </a:xfrm>
          <a:prstGeom prst="rect">
            <a:avLst/>
          </a:prstGeom>
          <a:ln w="28575" cmpd="sng">
            <a:solidFill>
              <a:srgbClr val="3891A7"/>
            </a:solidFill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043608" y="0"/>
            <a:ext cx="7498080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mtClean="0"/>
              <a:t>CARICARE MATERIALI – es. FILE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83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11-2457352 alle 13.37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94" r="-18794"/>
          <a:stretch>
            <a:fillRect/>
          </a:stretch>
        </p:blipFill>
        <p:spPr>
          <a:xfrm>
            <a:off x="705454" y="980728"/>
            <a:ext cx="8438546" cy="5401812"/>
          </a:xfrm>
        </p:spPr>
      </p:pic>
      <p:sp>
        <p:nvSpPr>
          <p:cNvPr id="3" name="Rettangolo 2"/>
          <p:cNvSpPr/>
          <p:nvPr/>
        </p:nvSpPr>
        <p:spPr>
          <a:xfrm>
            <a:off x="1907704" y="3573016"/>
            <a:ext cx="6048672" cy="14401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chermata 2015-12-01 alle 10.42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21719"/>
            <a:ext cx="9036496" cy="4110646"/>
          </a:xfrm>
          <a:prstGeom prst="rect">
            <a:avLst/>
          </a:prstGeom>
          <a:ln w="28575" cmpd="sng">
            <a:solidFill>
              <a:srgbClr val="3891A7"/>
            </a:solidFill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CARICARE MATERIALI – es. FILE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7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it-IT" dirty="0" smtClean="0"/>
              <a:t>CARICARE MATERIALI - II</a:t>
            </a:r>
            <a:endParaRPr lang="it-IT" dirty="0"/>
          </a:p>
        </p:txBody>
      </p:sp>
      <p:pic>
        <p:nvPicPr>
          <p:cNvPr id="4" name="Segnaposto contenuto 3" descr="Schermata 11-2457352 alle 13.37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94" r="-18794"/>
          <a:stretch>
            <a:fillRect/>
          </a:stretch>
        </p:blipFill>
        <p:spPr>
          <a:xfrm>
            <a:off x="705454" y="980728"/>
            <a:ext cx="8438546" cy="5401812"/>
          </a:xfrm>
        </p:spPr>
      </p:pic>
      <p:sp>
        <p:nvSpPr>
          <p:cNvPr id="7" name="Rettangolo 6"/>
          <p:cNvSpPr/>
          <p:nvPr/>
        </p:nvSpPr>
        <p:spPr>
          <a:xfrm>
            <a:off x="1907704" y="5013176"/>
            <a:ext cx="5976664" cy="13681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Schermata 2015-12-01 alle 10.42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8169"/>
            <a:ext cx="9036496" cy="6470241"/>
          </a:xfrm>
          <a:prstGeom prst="rect">
            <a:avLst/>
          </a:prstGeom>
          <a:ln w="28575" cmpd="sng">
            <a:solidFill>
              <a:srgbClr val="3891A7"/>
            </a:solidFill>
          </a:ln>
        </p:spPr>
      </p:pic>
    </p:spTree>
    <p:extLst>
      <p:ext uri="{BB962C8B-B14F-4D97-AF65-F5344CB8AC3E}">
        <p14:creationId xmlns:p14="http://schemas.microsoft.com/office/powerpoint/2010/main" val="37333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RISORSA PRENOTAZIONE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" y="884061"/>
            <a:ext cx="9001556" cy="59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92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RISORSA PRENOTAZIONE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849898"/>
            <a:ext cx="9144000" cy="596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95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RISORSA PRENOTAZIONE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0" y="980728"/>
            <a:ext cx="7669386" cy="5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68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MIO CORSO: come si presenta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9" y="980728"/>
            <a:ext cx="7999547" cy="5352256"/>
          </a:xfrm>
        </p:spPr>
      </p:pic>
    </p:spTree>
    <p:extLst>
      <p:ext uri="{BB962C8B-B14F-4D97-AF65-F5344CB8AC3E}">
        <p14:creationId xmlns:p14="http://schemas.microsoft.com/office/powerpoint/2010/main" val="18991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3 CONSIGLI FINALI per Elly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800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it-IT" dirty="0" smtClean="0"/>
              <a:t>1- </a:t>
            </a:r>
            <a:r>
              <a:rPr lang="it-IT" b="1" dirty="0" smtClean="0">
                <a:solidFill>
                  <a:srgbClr val="FF0000"/>
                </a:solidFill>
              </a:rPr>
              <a:t>NON</a:t>
            </a:r>
            <a:r>
              <a:rPr lang="it-IT" dirty="0" smtClean="0"/>
              <a:t> inserire testo nel box della descrizione del corso </a:t>
            </a:r>
          </a:p>
          <a:p>
            <a:pPr>
              <a:buFont typeface="Wingdings" charset="0"/>
              <a:buChar char="à"/>
            </a:pPr>
            <a:r>
              <a:rPr lang="it-IT" dirty="0" smtClean="0"/>
              <a:t>Amministrazione/impostazioni/descrizione – introduzione al corso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 smtClean="0"/>
              <a:t>II – Avvisare gli studenti a lezione e attraverso il FORUM News quando sono presenti nuovi materiali</a:t>
            </a:r>
          </a:p>
          <a:p>
            <a:pPr>
              <a:buFont typeface="Arial"/>
              <a:buChar char="•"/>
            </a:pPr>
            <a:r>
              <a:rPr lang="it-IT" dirty="0" smtClean="0"/>
              <a:t>III – Creare una mappa dei materiali organizzata in argomenti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991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Grazie per l’attenzione </a:t>
            </a:r>
            <a:br>
              <a:rPr lang="it-IT" dirty="0" smtClean="0"/>
            </a:br>
            <a:r>
              <a:rPr lang="it-IT" dirty="0" smtClean="0"/>
              <a:t>e buon lavoro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2576512"/>
            <a:ext cx="5619750" cy="254317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91880" y="55892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supporto.elly@unipr.it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245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92D050"/>
                </a:solidFill>
              </a:rPr>
              <a:t>http://</a:t>
            </a:r>
            <a:r>
              <a:rPr lang="it-IT" dirty="0" smtClean="0">
                <a:solidFill>
                  <a:srgbClr val="92D050"/>
                </a:solidFill>
              </a:rPr>
              <a:t>elly.XXX.unipr.it</a:t>
            </a:r>
            <a:endParaRPr lang="it-IT" dirty="0">
              <a:solidFill>
                <a:srgbClr val="92D05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8100392" cy="5632304"/>
          </a:xfrm>
        </p:spPr>
      </p:pic>
      <p:sp>
        <p:nvSpPr>
          <p:cNvPr id="7" name="CasellaDiTesto 6"/>
          <p:cNvSpPr txBox="1"/>
          <p:nvPr/>
        </p:nvSpPr>
        <p:spPr>
          <a:xfrm>
            <a:off x="1331640" y="5157192"/>
            <a:ext cx="748883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Grigio</a:t>
            </a:r>
            <a:r>
              <a:rPr lang="it-IT" dirty="0" smtClean="0"/>
              <a:t>: tutto ciò che è visibile solo a voi e </a:t>
            </a:r>
            <a:r>
              <a:rPr lang="it-IT" dirty="0" smtClean="0"/>
              <a:t>agli amministratori/manager ma </a:t>
            </a:r>
            <a:r>
              <a:rPr lang="it-IT" dirty="0" smtClean="0"/>
              <a:t>NON agli </a:t>
            </a:r>
            <a:r>
              <a:rPr lang="it-IT" dirty="0" smtClean="0"/>
              <a:t>studenti.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 smtClean="0">
                <a:solidFill>
                  <a:srgbClr val="C00000"/>
                </a:solidFill>
              </a:rPr>
              <a:t>Rosso</a:t>
            </a:r>
            <a:r>
              <a:rPr lang="it-IT" dirty="0" smtClean="0"/>
              <a:t>: tutto ciò che è visibile a chiunque effettui l’accesso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75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8100392" cy="563230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it-IT" dirty="0" smtClean="0"/>
              <a:t>LOGIN: dove?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7956376" y="764704"/>
            <a:ext cx="936104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6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" y="2348880"/>
            <a:ext cx="8139897" cy="3024336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it-IT" dirty="0" smtClean="0"/>
              <a:t>LOGIN: come?</a:t>
            </a:r>
            <a:endParaRPr lang="it-IT" dirty="0"/>
          </a:p>
        </p:txBody>
      </p:sp>
      <p:cxnSp>
        <p:nvCxnSpPr>
          <p:cNvPr id="3" name="Connettore 1 2"/>
          <p:cNvCxnSpPr/>
          <p:nvPr/>
        </p:nvCxnSpPr>
        <p:spPr>
          <a:xfrm>
            <a:off x="2339752" y="2852936"/>
            <a:ext cx="2232248" cy="223224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flipV="1">
            <a:off x="2411760" y="2852936"/>
            <a:ext cx="1944216" cy="21602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259632" y="364589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NO !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4788023" y="3933057"/>
            <a:ext cx="3312369" cy="9361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063880" y="3646765"/>
            <a:ext cx="97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B050"/>
                </a:solidFill>
              </a:rPr>
              <a:t>SI !</a:t>
            </a:r>
            <a:endParaRPr lang="it-IT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8938"/>
            <a:ext cx="828092" cy="828092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it-IT" dirty="0" smtClean="0"/>
              <a:t>LOGIN: come?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956376" cy="44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03" y="836712"/>
            <a:ext cx="9590821" cy="4680520"/>
          </a:xfrm>
        </p:spPr>
      </p:pic>
      <p:sp>
        <p:nvSpPr>
          <p:cNvPr id="5" name="Ovale 4"/>
          <p:cNvSpPr/>
          <p:nvPr/>
        </p:nvSpPr>
        <p:spPr>
          <a:xfrm>
            <a:off x="7740352" y="620688"/>
            <a:ext cx="1008112" cy="64807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67" y="1268760"/>
            <a:ext cx="4254801" cy="362645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21088"/>
            <a:ext cx="3600953" cy="24387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813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900" smtClean="0">
                <a:effectLst/>
              </a:rPr>
              <a:t>Parentesi: LOGIN vs ISCRIZIONE</a:t>
            </a:r>
          </a:p>
        </p:txBody>
      </p:sp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1260475" y="2924175"/>
            <a:ext cx="7488238" cy="3673475"/>
            <a:chOff x="885" y="899"/>
            <a:chExt cx="2880" cy="720"/>
          </a:xfrm>
        </p:grpSpPr>
        <p:cxnSp>
          <p:nvCxnSpPr>
            <p:cNvPr id="46093" name="_s46093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757" y="755"/>
              <a:ext cx="144" cy="1008"/>
            </a:xfrm>
            <a:prstGeom prst="bentConnector3">
              <a:avLst>
                <a:gd name="adj1" fmla="val 1204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2" name="_s4609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254" y="1258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1" name="_s46091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49" y="755"/>
              <a:ext cx="144" cy="1008"/>
            </a:xfrm>
            <a:prstGeom prst="bentConnector3">
              <a:avLst>
                <a:gd name="adj1" fmla="val 1204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6087"/>
            <p:cNvSpPr>
              <a:spLocks noChangeArrowheads="1"/>
            </p:cNvSpPr>
            <p:nvPr/>
          </p:nvSpPr>
          <p:spPr bwMode="auto">
            <a:xfrm>
              <a:off x="1893" y="8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Gill Sans MT" pitchFamily="34" charset="0"/>
                  <a:cs typeface="Arial" charset="0"/>
                </a:rPr>
                <a:t>ISCRIZIONE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Gill Sans MT" pitchFamily="34" charset="0"/>
                  <a:cs typeface="Arial" charset="0"/>
                </a:rPr>
                <a:t>AI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Gill Sans MT" pitchFamily="34" charset="0"/>
                  <a:cs typeface="Arial" charset="0"/>
                </a:rPr>
                <a:t>SINGOLI CORSI</a:t>
              </a:r>
            </a:p>
          </p:txBody>
        </p:sp>
        <p:sp>
          <p:nvSpPr>
            <p:cNvPr id="4" name="_s46088"/>
            <p:cNvSpPr>
              <a:spLocks noChangeArrowheads="1"/>
            </p:cNvSpPr>
            <p:nvPr/>
          </p:nvSpPr>
          <p:spPr bwMode="auto">
            <a:xfrm>
              <a:off x="885" y="13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ISCRIZIONE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SPONTANEA</a:t>
              </a:r>
            </a:p>
          </p:txBody>
        </p:sp>
        <p:sp>
          <p:nvSpPr>
            <p:cNvPr id="5" name="_s46089"/>
            <p:cNvSpPr>
              <a:spLocks noChangeArrowheads="1"/>
            </p:cNvSpPr>
            <p:nvPr/>
          </p:nvSpPr>
          <p:spPr bwMode="auto">
            <a:xfrm>
              <a:off x="1893" y="13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ISCRIZIONE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SPONTANEA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(con CHIAVE-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PASSWORD)</a:t>
              </a:r>
            </a:p>
          </p:txBody>
        </p:sp>
        <p:sp>
          <p:nvSpPr>
            <p:cNvPr id="6" name="_s46090"/>
            <p:cNvSpPr>
              <a:spLocks noChangeArrowheads="1"/>
            </p:cNvSpPr>
            <p:nvPr/>
          </p:nvSpPr>
          <p:spPr bwMode="auto">
            <a:xfrm>
              <a:off x="2901" y="13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ISCRIZIONE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0"/>
                  <a:cs typeface="Arial" charset="0"/>
                </a:rPr>
                <a:t>MANUALE</a:t>
              </a:r>
            </a:p>
          </p:txBody>
        </p:sp>
      </p:grp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116013" y="1484313"/>
            <a:ext cx="77041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rgbClr val="FF0000"/>
                </a:solidFill>
              </a:rPr>
              <a:t>LOGIN</a:t>
            </a:r>
            <a:r>
              <a:rPr lang="it-IT" sz="2400"/>
              <a:t> = </a:t>
            </a:r>
          </a:p>
          <a:p>
            <a:pPr algn="ctr">
              <a:spcBef>
                <a:spcPct val="50000"/>
              </a:spcBef>
            </a:pPr>
            <a:r>
              <a:rPr lang="it-IT" sz="2400"/>
              <a:t>accesso con credenziali UNIPR (cioè docenti, studenti, PTA)</a:t>
            </a:r>
          </a:p>
        </p:txBody>
      </p:sp>
    </p:spTree>
    <p:extLst>
      <p:ext uri="{BB962C8B-B14F-4D97-AF65-F5344CB8AC3E}">
        <p14:creationId xmlns:p14="http://schemas.microsoft.com/office/powerpoint/2010/main" val="373246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z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572</Words>
  <Application>Microsoft Office PowerPoint</Application>
  <PresentationFormat>Presentazione su schermo (4:3)</PresentationFormat>
  <Paragraphs>128</Paragraphs>
  <Slides>38</Slides>
  <Notes>13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Solstizio</vt:lpstr>
      <vt:lpstr>Presentazione standard di PowerPoint</vt:lpstr>
      <vt:lpstr>Di cosa parliamo oggi</vt:lpstr>
      <vt:lpstr>STRUTTURA</vt:lpstr>
      <vt:lpstr>http://elly.XXX.unipr.it</vt:lpstr>
      <vt:lpstr>LOGIN: dove?</vt:lpstr>
      <vt:lpstr>LOGIN: come?</vt:lpstr>
      <vt:lpstr>LOGIN: come?</vt:lpstr>
      <vt:lpstr>Presentazione standard di PowerPoint</vt:lpstr>
      <vt:lpstr>Parentesi: LOGIN vs ISCRIZIONE</vt:lpstr>
      <vt:lpstr>GESTIRE IL PROPRIO CORSO</vt:lpstr>
      <vt:lpstr>IL MIO CORSO: come si presenta</vt:lpstr>
      <vt:lpstr>IL MIO CORSO: barra laterale sx</vt:lpstr>
      <vt:lpstr>IL MIO CORSO: barra laterale sx</vt:lpstr>
      <vt:lpstr>IL MIO CORSO: IMPOSTAZIONI</vt:lpstr>
      <vt:lpstr>IL MIO CORSO: UTENTI</vt:lpstr>
      <vt:lpstr>IL MIO CORSO: UTENTI</vt:lpstr>
      <vt:lpstr>IL MIO CORSO: cosa posso fare</vt:lpstr>
      <vt:lpstr>COMUNICARE CON GLI STUDENTI</vt:lpstr>
      <vt:lpstr>FORUM NEWS</vt:lpstr>
      <vt:lpstr>FORUM NEWS</vt:lpstr>
      <vt:lpstr>Presentazione standard di PowerPoint</vt:lpstr>
      <vt:lpstr>Presentazione standard di PowerPoint</vt:lpstr>
      <vt:lpstr>Presentazione standard di PowerPoint</vt:lpstr>
      <vt:lpstr>CARICARE MATERIALI</vt:lpstr>
      <vt:lpstr>CARICAMENTO MATERIALI</vt:lpstr>
      <vt:lpstr>CARICAMENTO MATERIALI</vt:lpstr>
      <vt:lpstr>CARICAMENTO MATERIALI</vt:lpstr>
      <vt:lpstr>CARICAMENTO MATERIALI</vt:lpstr>
      <vt:lpstr>CARICARE MATERIALI – es. FILE</vt:lpstr>
      <vt:lpstr>Presentazione standard di PowerPoint</vt:lpstr>
      <vt:lpstr>CARICARE MATERIALI – es. FILE</vt:lpstr>
      <vt:lpstr>CARICARE MATERIALI - II</vt:lpstr>
      <vt:lpstr>RISORSA PRENOTAZIONE</vt:lpstr>
      <vt:lpstr>RISORSA PRENOTAZIONE</vt:lpstr>
      <vt:lpstr>RISORSA PRENOTAZIONE</vt:lpstr>
      <vt:lpstr>IL MIO CORSO: come si presenta</vt:lpstr>
      <vt:lpstr>3 CONSIGLI FINALI per Elly</vt:lpstr>
      <vt:lpstr>Grazie per l’attenzione  e buon lavoro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ellyunipr</dc:creator>
  <cp:lastModifiedBy>Elly</cp:lastModifiedBy>
  <cp:revision>101</cp:revision>
  <cp:lastPrinted>2015-12-10T09:07:23Z</cp:lastPrinted>
  <dcterms:created xsi:type="dcterms:W3CDTF">2015-09-08T08:14:40Z</dcterms:created>
  <dcterms:modified xsi:type="dcterms:W3CDTF">2016-04-14T08:25:20Z</dcterms:modified>
</cp:coreProperties>
</file>